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8B3D62E-A836-4565-8DEC-62EECB8857A5}">
  <a:tblStyle styleId="{A8B3D62E-A836-4565-8DEC-62EECB8857A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*Explain what are they?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ohlersassociates.com/2016report.ht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08.png"/><Relationship Id="rId5" Type="http://schemas.openxmlformats.org/officeDocument/2006/relationships/image" Target="../media/image0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Relationship Id="rId4" Type="http://schemas.openxmlformats.org/officeDocument/2006/relationships/image" Target="../media/image04.jpg"/><Relationship Id="rId9" Type="http://schemas.openxmlformats.org/officeDocument/2006/relationships/image" Target="../media/image19.jpg"/><Relationship Id="rId5" Type="http://schemas.openxmlformats.org/officeDocument/2006/relationships/image" Target="../media/image06.jpg"/><Relationship Id="rId6" Type="http://schemas.openxmlformats.org/officeDocument/2006/relationships/image" Target="../media/image07.jpg"/><Relationship Id="rId7" Type="http://schemas.openxmlformats.org/officeDocument/2006/relationships/image" Target="../media/image00.jpg"/><Relationship Id="rId8" Type="http://schemas.openxmlformats.org/officeDocument/2006/relationships/image" Target="../media/image0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://wohlersassociates.com/2016report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Craft Cube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Business Proposal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Desirable Funds for production and marketing(estimated funds: 300K)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Projected 6-month design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Questions?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</a:pPr>
            <a:r>
              <a:rPr lang="en" sz="1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chemeClr val="accent2"/>
                </a:solidFill>
              </a:rPr>
              <a:t>What are things you asking in this presentation (a very brief, in 10 seconds or less)?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</a:pPr>
            <a:r>
              <a:rPr lang="en">
                <a:solidFill>
                  <a:schemeClr val="accent2"/>
                </a:solidFill>
              </a:rPr>
              <a:t>We will need your help in order to continue working on the prototype and get it done within the next couple weeks. 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">
                <a:solidFill>
                  <a:schemeClr val="accent2"/>
                </a:solidFill>
              </a:rPr>
              <a:t>Development stage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Why is our product/service/technology important or matter?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3D printing can create/build products that traditional manufacturing ways cannot do. For example: the nest ball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Laser cutter/engraver can go for a high-level precision design that none of the current products can go for.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It saves a lot of time and effort and cost for both hobbyist and business due to its fast and reliable features. Maybe example: traditional way for prototype is to send to somewhere and takes 4-8 weeks. With our product, maybe few hours.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subTitle"/>
          </p:nvPr>
        </p:nvSpPr>
        <p:spPr>
          <a:xfrm>
            <a:off x="311700" y="201125"/>
            <a:ext cx="8520600" cy="45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45720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  	What is </a:t>
            </a:r>
            <a:r>
              <a:rPr b="1" lang="en" sz="2400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product/service/technology?</a:t>
            </a:r>
          </a:p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150">
              <a:solidFill>
                <a:schemeClr val="accent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/>
              <a:t>Our product is a 3 in 1 CNC machine that can be setup as a 3D printer, Laser engraver/cutter, and milling machine.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/>
              <a:t>Made from easily sourced and 3d printed parts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Can 3d print in plastics up to 300*C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Can laser cut wood, plastics, foam, leather, paper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Can mill wood, plastics, other non metals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102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unique cores(difference to other equivalents) of your product/service/technology?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474625"/>
            <a:ext cx="8520600" cy="309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Ability to 3D print, laser cut, and mill in one machine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be sold as kit at a lower cost or sold as pre-built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Fully Customizable Size and Shape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Utilizes and supports open source hardware and software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Network connection through hardline or wifi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Camera system that helps in operating the machine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Easily controlled with a touchscreen and accessible through the internet from from a web page or phone app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Target Market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41975" y="11373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Craft/Hobby Enthusiast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Low Cost Projects (i.e. small businesses)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Educational Purposes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Artistic Designs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Market Size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hobby level 3d printing market is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$5.1 B. </a:t>
            </a: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rate of growth: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According to </a:t>
            </a: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Wohlers Report 2016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the 3D printing industry grew 25.9% (CAGR – Corporate Annual Growth Rate) to $5.165 billion in 2015.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More than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278,000 desktop 3D printers (under $5,000) were sold for the year 2015.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expected to grow from $3.07B in revenue in 2013 to $12.8B by 2018, and exceed $21B in worldwide revenue by 2020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Font typeface="Times New Roman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hobby level laser engraver/cutter and milling market is not defined yet. They are mostly sold as a DIY kits for students or universities or even at hobby level.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(T): - Both hobby and industrial level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Laser cutters, 3d printers and mills have been sold world wide.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hobby level, the users can be approached by the flexibility and user-friendly features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Char char="-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industrial level, the business can be approached by the convenience and cost-saving that the products can save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Business Model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31F20"/>
              </a:solidFill>
              <a:highlight>
                <a:srgbClr val="FFFFFF"/>
              </a:highlight>
            </a:endParaRPr>
          </a:p>
          <a:p>
            <a:pPr indent="-304800" lvl="0" marL="457200" rtl="0">
              <a:spcBef>
                <a:spcPts val="0"/>
              </a:spcBef>
              <a:buClr>
                <a:srgbClr val="231F20"/>
              </a:buClr>
              <a:buSzPct val="100000"/>
            </a:pPr>
            <a:r>
              <a:rPr lang="en" sz="1200">
                <a:solidFill>
                  <a:srgbClr val="231F20"/>
                </a:solidFill>
                <a:highlight>
                  <a:srgbClr val="FFFFFF"/>
                </a:highlight>
              </a:rPr>
              <a:t>How much is the prototype cost?</a:t>
            </a:r>
          </a:p>
          <a:p>
            <a:pPr indent="-304800" lvl="0" marL="457200" rtl="0">
              <a:spcBef>
                <a:spcPts val="0"/>
              </a:spcBef>
              <a:buClr>
                <a:srgbClr val="231F20"/>
              </a:buClr>
              <a:buSzPct val="100000"/>
            </a:pPr>
            <a:r>
              <a:rPr lang="en" sz="1200">
                <a:solidFill>
                  <a:srgbClr val="231F20"/>
                </a:solidFill>
                <a:highlight>
                  <a:srgbClr val="FFFFFF"/>
                </a:highlight>
              </a:rPr>
              <a:t>How much would it cost to manufacture 100 units? (Estimation)</a:t>
            </a:r>
          </a:p>
          <a:p>
            <a:pPr indent="-304800" lvl="0" marL="457200" rtl="0">
              <a:spcBef>
                <a:spcPts val="0"/>
              </a:spcBef>
              <a:buClr>
                <a:srgbClr val="231F20"/>
              </a:buClr>
              <a:buSzPct val="100000"/>
            </a:pPr>
            <a:r>
              <a:rPr lang="en" sz="1200">
                <a:solidFill>
                  <a:srgbClr val="231F20"/>
                </a:solidFill>
                <a:highlight>
                  <a:srgbClr val="FFFFFF"/>
                </a:highlight>
              </a:rPr>
              <a:t>How much we are selling it for?</a:t>
            </a:r>
          </a:p>
          <a:p>
            <a:pPr indent="-304800" lvl="0" marL="457200" rtl="0">
              <a:spcBef>
                <a:spcPts val="0"/>
              </a:spcBef>
              <a:buClr>
                <a:srgbClr val="231F20"/>
              </a:buClr>
              <a:buSzPct val="100000"/>
            </a:pPr>
            <a:r>
              <a:rPr lang="en" sz="1200">
                <a:solidFill>
                  <a:srgbClr val="231F20"/>
                </a:solidFill>
                <a:highlight>
                  <a:srgbClr val="FFFFFF"/>
                </a:highlight>
              </a:rPr>
              <a:t>How much our competitor selling it for? (name two products)</a:t>
            </a:r>
          </a:p>
          <a:p>
            <a:pPr indent="-304800" lvl="0" marL="457200" rtl="0">
              <a:spcBef>
                <a:spcPts val="0"/>
              </a:spcBef>
              <a:buClr>
                <a:srgbClr val="231F20"/>
              </a:buClr>
              <a:buSzPct val="100000"/>
            </a:pPr>
            <a:r>
              <a:rPr lang="en" sz="1200">
                <a:solidFill>
                  <a:srgbClr val="231F20"/>
                </a:solidFill>
                <a:highlight>
                  <a:srgbClr val="FFFFFF"/>
                </a:highlight>
              </a:rPr>
              <a:t>What is the profit we are making per unit? And total?</a:t>
            </a:r>
          </a:p>
          <a:p>
            <a:pPr indent="-304800" lvl="0" marL="457200" rtl="0">
              <a:spcBef>
                <a:spcPts val="0"/>
              </a:spcBef>
              <a:buClr>
                <a:srgbClr val="231F20"/>
              </a:buClr>
              <a:buSzPct val="100000"/>
            </a:pPr>
            <a:r>
              <a:rPr lang="en" sz="1200">
                <a:solidFill>
                  <a:srgbClr val="231F20"/>
                </a:solidFill>
                <a:highlight>
                  <a:srgbClr val="FFFFFF"/>
                </a:highlight>
              </a:rPr>
              <a:t>Contractor? Make it yourself? ...etc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31F2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Technological Feasibility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176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0"/>
              </a:spcBef>
              <a:buAutoNum type="arabicPeriod"/>
            </a:pPr>
            <a:r>
              <a:rPr lang="en"/>
              <a:t>How easy for us to manufacture? </a:t>
            </a:r>
          </a:p>
          <a:p>
            <a:pPr indent="-228600" lvl="0" marL="914400" rtl="0" algn="l">
              <a:spcBef>
                <a:spcPts val="0"/>
              </a:spcBef>
            </a:pPr>
            <a:r>
              <a:rPr lang="en"/>
              <a:t>Parts?</a:t>
            </a:r>
          </a:p>
          <a:p>
            <a:pPr indent="-228600" lvl="1" marL="1371600" rtl="0" algn="l">
              <a:spcBef>
                <a:spcPts val="0"/>
              </a:spcBef>
            </a:pPr>
            <a:r>
              <a:rPr lang="en"/>
              <a:t>Models for the parts ready. Needs a scale up to produce multiple unit.</a:t>
            </a:r>
          </a:p>
          <a:p>
            <a:pPr indent="-228600" lvl="0" marL="914400" rtl="0" algn="l">
              <a:spcBef>
                <a:spcPts val="0"/>
              </a:spcBef>
            </a:pPr>
            <a:r>
              <a:rPr lang="en"/>
              <a:t>Hardware</a:t>
            </a:r>
            <a:r>
              <a:rPr lang="en"/>
              <a:t>?</a:t>
            </a:r>
          </a:p>
          <a:p>
            <a:pPr indent="-228600" lvl="1" marL="1828800" rtl="0" algn="l">
              <a:spcBef>
                <a:spcPts val="0"/>
              </a:spcBef>
            </a:pPr>
            <a:r>
              <a:t/>
            </a:r>
            <a:endParaRPr/>
          </a:p>
          <a:p>
            <a:pPr indent="-228600" lvl="0" marL="914400" rtl="0" algn="l">
              <a:spcBef>
                <a:spcPts val="0"/>
              </a:spcBef>
            </a:pPr>
            <a:r>
              <a:rPr lang="en"/>
              <a:t>Software?</a:t>
            </a:r>
          </a:p>
          <a:p>
            <a:pPr indent="-228600" lvl="0" marL="914400" rtl="0" algn="l">
              <a:spcBef>
                <a:spcPts val="0"/>
              </a:spcBef>
            </a:pPr>
            <a:r>
              <a:rPr lang="en"/>
              <a:t>Features?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1025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Developmental milestone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675225"/>
            <a:ext cx="8520600" cy="441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How far are we from the full product?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Prototype (In Progress):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3D printing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Laser engraver/cutter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Mechanics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Camera system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Touch screen control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Next: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Milling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Wi-Fi connectivity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Phone app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220925" y="1149725"/>
            <a:ext cx="8520600" cy="15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What if you are tasked with creating three different objects that are to be 3D Printed, Lasered, or even Milled.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However, you wanted to avoid the hassle of learning &amp; using a machine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311700" y="346625"/>
            <a:ext cx="8520600" cy="80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7950"/>
            <a:ext cx="2554099" cy="19901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7050" y="2794000"/>
            <a:ext cx="2554200" cy="36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3D Printed Wheel</a:t>
            </a:r>
          </a:p>
        </p:txBody>
      </p:sp>
      <p:sp>
        <p:nvSpPr>
          <p:cNvPr id="63" name="Shape 63"/>
          <p:cNvSpPr/>
          <p:nvPr/>
        </p:nvSpPr>
        <p:spPr>
          <a:xfrm>
            <a:off x="3142350" y="3115025"/>
            <a:ext cx="2859300" cy="19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aser Design Pictures.png"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349" y="3175275"/>
            <a:ext cx="2859299" cy="1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142350" y="2794000"/>
            <a:ext cx="2859300" cy="36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Laser Designed Pieces</a:t>
            </a:r>
          </a:p>
        </p:txBody>
      </p:sp>
      <p:pic>
        <p:nvPicPr>
          <p:cNvPr descr="CNC MIlling Machinejpg.jpg" id="66" name="Shape 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375" y="3167949"/>
            <a:ext cx="2627624" cy="19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6516375" y="2794000"/>
            <a:ext cx="2627700" cy="36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CNC Milled Wood Piece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971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273900" y="577600"/>
            <a:ext cx="8520600" cy="14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We present you a 3in1CNC Machine which focuses on the user experiences.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These three (pictures) are normally made from 3 different machines…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Now what if we told you that these all can be made from one machine, the Craft Cube.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opside.jp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124" y="1989399"/>
            <a:ext cx="3871072" cy="290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D Printer(Wanhao)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75" y="0"/>
            <a:ext cx="2745724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ser Cutter.jpg"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5" y="1727400"/>
            <a:ext cx="3099273" cy="169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NC Milling Machine.jpg"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349" y="3418900"/>
            <a:ext cx="2745725" cy="169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-lcd-touch-screen-raspberry-pi.jpg"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899" y="0"/>
            <a:ext cx="2705099" cy="160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less-network-symbol-wifi-icon.jpg" id="83" name="Shape 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900" y="1601600"/>
            <a:ext cx="2705100" cy="194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spberry-pi-camera-board-close-800x800.jpg" id="84" name="Shape 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5649" y="3541900"/>
            <a:ext cx="2268350" cy="16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6452075" y="1369075"/>
            <a:ext cx="2691900" cy="22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Touch Screen</a:t>
            </a:r>
          </a:p>
        </p:txBody>
      </p:sp>
      <p:sp>
        <p:nvSpPr>
          <p:cNvPr id="86" name="Shape 86"/>
          <p:cNvSpPr/>
          <p:nvPr/>
        </p:nvSpPr>
        <p:spPr>
          <a:xfrm>
            <a:off x="6421800" y="3305450"/>
            <a:ext cx="2705100" cy="2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Network </a:t>
            </a:r>
            <a:r>
              <a:rPr lang="en"/>
              <a:t>Capabilities</a:t>
            </a:r>
          </a:p>
        </p:txBody>
      </p:sp>
      <p:sp>
        <p:nvSpPr>
          <p:cNvPr id="87" name="Shape 87"/>
          <p:cNvSpPr/>
          <p:nvPr/>
        </p:nvSpPr>
        <p:spPr>
          <a:xfrm>
            <a:off x="6505025" y="4916700"/>
            <a:ext cx="2622000" cy="22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Camera System</a:t>
            </a:r>
          </a:p>
        </p:txBody>
      </p:sp>
      <p:sp>
        <p:nvSpPr>
          <p:cNvPr id="88" name="Shape 88"/>
          <p:cNvSpPr/>
          <p:nvPr/>
        </p:nvSpPr>
        <p:spPr>
          <a:xfrm>
            <a:off x="3830750" y="0"/>
            <a:ext cx="1777500" cy="46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Key Features</a:t>
            </a:r>
          </a:p>
        </p:txBody>
      </p:sp>
      <p:pic>
        <p:nvPicPr>
          <p:cNvPr descr="Frontside.jpg" id="89" name="Shape 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1861" y="1601599"/>
            <a:ext cx="3455051" cy="25912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3510825" y="4192875"/>
            <a:ext cx="2622000" cy="22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Craft Cube</a:t>
            </a:r>
          </a:p>
        </p:txBody>
      </p:sp>
      <p:cxnSp>
        <p:nvCxnSpPr>
          <p:cNvPr id="91" name="Shape 91"/>
          <p:cNvCxnSpPr/>
          <p:nvPr/>
        </p:nvCxnSpPr>
        <p:spPr>
          <a:xfrm>
            <a:off x="2707900" y="363075"/>
            <a:ext cx="953100" cy="12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" name="Shape 92"/>
          <p:cNvCxnSpPr/>
          <p:nvPr/>
        </p:nvCxnSpPr>
        <p:spPr>
          <a:xfrm flipH="1" rot="10800000">
            <a:off x="2859175" y="4213225"/>
            <a:ext cx="499200" cy="8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" name="Shape 93"/>
          <p:cNvCxnSpPr/>
          <p:nvPr/>
        </p:nvCxnSpPr>
        <p:spPr>
          <a:xfrm>
            <a:off x="2049825" y="2723025"/>
            <a:ext cx="1527900" cy="1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" name="Shape 94"/>
          <p:cNvCxnSpPr>
            <a:stCxn id="82" idx="1"/>
          </p:cNvCxnSpPr>
          <p:nvPr/>
        </p:nvCxnSpPr>
        <p:spPr>
          <a:xfrm flipH="1">
            <a:off x="5725800" y="800799"/>
            <a:ext cx="713100" cy="8027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" name="Shape 95"/>
          <p:cNvCxnSpPr/>
          <p:nvPr/>
        </p:nvCxnSpPr>
        <p:spPr>
          <a:xfrm rot="10800000">
            <a:off x="6414325" y="4190550"/>
            <a:ext cx="3630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" name="Shape 96"/>
          <p:cNvCxnSpPr/>
          <p:nvPr/>
        </p:nvCxnSpPr>
        <p:spPr>
          <a:xfrm flipH="1">
            <a:off x="6043600" y="2715475"/>
            <a:ext cx="885000" cy="1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970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Target Market</a:t>
            </a:r>
          </a:p>
        </p:txBody>
      </p:sp>
      <p:sp>
        <p:nvSpPr>
          <p:cNvPr id="102" name="Shape 102"/>
          <p:cNvSpPr/>
          <p:nvPr/>
        </p:nvSpPr>
        <p:spPr>
          <a:xfrm>
            <a:off x="257525" y="164125"/>
            <a:ext cx="23601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Craft/Hobbyist</a:t>
            </a:r>
          </a:p>
        </p:txBody>
      </p:sp>
      <p:sp>
        <p:nvSpPr>
          <p:cNvPr id="103" name="Shape 103"/>
          <p:cNvSpPr/>
          <p:nvPr/>
        </p:nvSpPr>
        <p:spPr>
          <a:xfrm>
            <a:off x="2091075" y="4641050"/>
            <a:ext cx="23601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Businesses</a:t>
            </a:r>
          </a:p>
        </p:txBody>
      </p:sp>
      <p:sp>
        <p:nvSpPr>
          <p:cNvPr id="104" name="Shape 104"/>
          <p:cNvSpPr/>
          <p:nvPr/>
        </p:nvSpPr>
        <p:spPr>
          <a:xfrm>
            <a:off x="6472200" y="231175"/>
            <a:ext cx="23601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Purposes</a:t>
            </a:r>
          </a:p>
        </p:txBody>
      </p:sp>
      <p:sp>
        <p:nvSpPr>
          <p:cNvPr id="105" name="Shape 105"/>
          <p:cNvSpPr/>
          <p:nvPr/>
        </p:nvSpPr>
        <p:spPr>
          <a:xfrm>
            <a:off x="5912350" y="4641050"/>
            <a:ext cx="2360100" cy="4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Artistic Designs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1961" r="48118" t="0"/>
          <a:stretch/>
        </p:blipFill>
        <p:spPr>
          <a:xfrm>
            <a:off x="311687" y="602712"/>
            <a:ext cx="2151926" cy="22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0" l="20861" r="0" t="0"/>
          <a:stretch/>
        </p:blipFill>
        <p:spPr>
          <a:xfrm>
            <a:off x="1792149" y="2621737"/>
            <a:ext cx="3052175" cy="20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999" y="669775"/>
            <a:ext cx="2987776" cy="1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824" y="2966049"/>
            <a:ext cx="3093849" cy="1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63025" y="102625"/>
            <a:ext cx="82707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Market Size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5" y="1016725"/>
            <a:ext cx="55245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idx="1" type="body"/>
          </p:nvPr>
        </p:nvSpPr>
        <p:spPr>
          <a:xfrm>
            <a:off x="5930100" y="1016725"/>
            <a:ext cx="2808000" cy="369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hobby level 3d printing market is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$5.1 B. 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Wohlers Report 2016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3D printing industry grew 25.9% (CAGR – Corporate Annual Growth Rate) to $5.165 billion in 2015.</a:t>
            </a:r>
          </a:p>
          <a:p>
            <a:pPr indent="-317500" lvl="0" marL="4572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expected to grow from $3.07B in revenue in 2013 to $12.8B by 2018, and exceed $21B in worldwide revenue by 2020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1273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Business Model</a:t>
            </a:r>
          </a:p>
        </p:txBody>
      </p:sp>
      <p:pic>
        <p:nvPicPr>
          <p:cNvPr descr="business-partnership.jp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75" y="1002587"/>
            <a:ext cx="3222250" cy="1822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line Website for Marketing.jpg"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975" y="3253037"/>
            <a:ext cx="2602000" cy="119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mbled Partsjpg.jpg"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862" y="1002600"/>
            <a:ext cx="3184425" cy="197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4636725" y="4545950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366875" y="642950"/>
            <a:ext cx="32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Prototype Design Accomplishments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4916550" y="642950"/>
            <a:ext cx="32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reate Business Partnership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2998600" y="2963325"/>
            <a:ext cx="2638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Marketed Online 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608725" y="3506750"/>
            <a:ext cx="2412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Marketed as a customizable kit or pre-built kit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Technological Feasibility</a:t>
            </a:r>
          </a:p>
        </p:txBody>
      </p:sp>
      <p:graphicFrame>
        <p:nvGraphicFramePr>
          <p:cNvPr id="135" name="Shape 135"/>
          <p:cNvGraphicFramePr/>
          <p:nvPr/>
        </p:nvGraphicFramePr>
        <p:xfrm>
          <a:off x="1028150" y="972120"/>
          <a:ext cx="3000000" cy="2999999"/>
        </p:xfrm>
        <a:graphic>
          <a:graphicData uri="http://schemas.openxmlformats.org/drawingml/2006/table">
            <a:tbl>
              <a:tblPr>
                <a:noFill/>
                <a:tableStyleId>{A8B3D62E-A836-4565-8DEC-62EECB8857A5}</a:tableStyleId>
              </a:tblPr>
              <a:tblGrid>
                <a:gridCol w="1507775"/>
                <a:gridCol w="1507775"/>
                <a:gridCol w="1507775"/>
                <a:gridCol w="1507775"/>
                <a:gridCol w="1507775"/>
              </a:tblGrid>
              <a:tr h="6114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Product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Trinus Deluxe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 Vinci Jr. 1.0 3-in 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Glowforge Basic</a:t>
                      </a: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Adjustable Working Space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Wi-Fi Connectivity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Phone App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Camera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in 1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Touch Screen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$950(Prototype Cost)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1025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Developmental milestone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37" y="1195387"/>
            <a:ext cx="45815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